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3" r:id="rId5"/>
    <p:sldId id="261" r:id="rId6"/>
    <p:sldId id="258" r:id="rId7"/>
    <p:sldId id="260" r:id="rId8"/>
    <p:sldId id="269" r:id="rId9"/>
    <p:sldId id="268" r:id="rId10"/>
    <p:sldId id="264" r:id="rId11"/>
    <p:sldId id="265" r:id="rId12"/>
    <p:sldId id="272" r:id="rId13"/>
    <p:sldId id="266" r:id="rId14"/>
    <p:sldId id="270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/>
    <p:restoredTop sz="94694"/>
  </p:normalViewPr>
  <p:slideViewPr>
    <p:cSldViewPr snapToGrid="0">
      <p:cViewPr varScale="1">
        <p:scale>
          <a:sx n="117" d="100"/>
          <a:sy n="117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Normalised Emissions Results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Right on 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Sheet1!$A$4:$A$9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Sheet1!$D$4:$D$9</c:f>
              <c:numCache>
                <c:formatCode>General</c:formatCode>
                <c:ptCount val="6"/>
                <c:pt idx="0">
                  <c:v>0.97294445896243842</c:v>
                </c:pt>
                <c:pt idx="1">
                  <c:v>0.97319830500696047</c:v>
                </c:pt>
                <c:pt idx="2">
                  <c:v>1</c:v>
                </c:pt>
                <c:pt idx="3">
                  <c:v>0.97913904473283742</c:v>
                </c:pt>
                <c:pt idx="4">
                  <c:v>0.9482306491057485</c:v>
                </c:pt>
                <c:pt idx="5">
                  <c:v>0.97294515823984418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DB-0E41-8B9B-9533EA678C90}"/>
            </c:ext>
          </c:extLst>
        </c:ser>
        <c:ser>
          <c:idx val="1"/>
          <c:order val="1"/>
          <c:tx>
            <c:strRef>
              <c:f>Sheet1!$E$3</c:f>
              <c:strCache>
                <c:ptCount val="1"/>
                <c:pt idx="0">
                  <c:v>No right on 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Sheet1!$A$4:$A$9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Sheet1!$E$4:$E$9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0.99889358816496243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DB-0E41-8B9B-9533EA678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826848"/>
        <c:axId val="203692304"/>
      </c:barChart>
      <c:catAx>
        <c:axId val="20382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692304"/>
        <c:crosses val="autoZero"/>
        <c:auto val="1"/>
        <c:lblAlgn val="ctr"/>
        <c:lblOffset val="100"/>
        <c:noMultiLvlLbl val="0"/>
      </c:catAx>
      <c:valAx>
        <c:axId val="203692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826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Normalised</a:t>
            </a:r>
            <a:r>
              <a:rPr lang="en-GB" baseline="0"/>
              <a:t> emissions over various fleet compositions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Sheet1!$G$41</c:f>
              <c:strCache>
                <c:ptCount val="1"/>
                <c:pt idx="0">
                  <c:v>pkw(5), bus(1), bike(10), mbike(500)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Sheet1!$G$42:$G$47</c:f>
              <c:numCache>
                <c:formatCode>General</c:formatCode>
                <c:ptCount val="6"/>
                <c:pt idx="0">
                  <c:v>0.1693250258243362</c:v>
                </c:pt>
                <c:pt idx="1">
                  <c:v>0.3582220534730472</c:v>
                </c:pt>
                <c:pt idx="2">
                  <c:v>0.26984486631892551</c:v>
                </c:pt>
                <c:pt idx="3">
                  <c:v>4.3844617623526594E-2</c:v>
                </c:pt>
                <c:pt idx="4">
                  <c:v>0.36262327310803161</c:v>
                </c:pt>
                <c:pt idx="5">
                  <c:v>0.1720285666873505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A5-524A-8C56-3DE7FBBC69F4}"/>
            </c:ext>
          </c:extLst>
        </c:ser>
        <c:ser>
          <c:idx val="1"/>
          <c:order val="1"/>
          <c:tx>
            <c:strRef>
              <c:f>Sheet1!$H$41</c:f>
              <c:strCache>
                <c:ptCount val="1"/>
                <c:pt idx="0">
                  <c:v>pkw(5), bus(20), bike(10), mbike(480)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Sheet1!$H$42:$H$47</c:f>
              <c:numCache>
                <c:formatCode>General</c:formatCode>
                <c:ptCount val="6"/>
                <c:pt idx="0">
                  <c:v>0.70496723447033705</c:v>
                </c:pt>
                <c:pt idx="1">
                  <c:v>0.44482012881911892</c:v>
                </c:pt>
                <c:pt idx="2">
                  <c:v>0.79097447862934711</c:v>
                </c:pt>
                <c:pt idx="3">
                  <c:v>0.7059158404642274</c:v>
                </c:pt>
                <c:pt idx="4">
                  <c:v>0.83246610323421621</c:v>
                </c:pt>
                <c:pt idx="5">
                  <c:v>0.7057105080499696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A5-524A-8C56-3DE7FBBC69F4}"/>
            </c:ext>
          </c:extLst>
        </c:ser>
        <c:ser>
          <c:idx val="2"/>
          <c:order val="2"/>
          <c:tx>
            <c:strRef>
              <c:f>Sheet1!$I$41</c:f>
              <c:strCache>
                <c:ptCount val="1"/>
                <c:pt idx="0">
                  <c:v>pkw(100), bus(25), bike(10), mbike(380)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Sheet1!$I$42:$I$47</c:f>
              <c:numCache>
                <c:formatCode>General</c:formatCode>
                <c:ptCount val="6"/>
                <c:pt idx="0">
                  <c:v>0.91369644194054478</c:v>
                </c:pt>
                <c:pt idx="1">
                  <c:v>1</c:v>
                </c:pt>
                <c:pt idx="2">
                  <c:v>0.8499811988391488</c:v>
                </c:pt>
                <c:pt idx="3">
                  <c:v>0.82284207530063724</c:v>
                </c:pt>
                <c:pt idx="4">
                  <c:v>0.83050014424155649</c:v>
                </c:pt>
                <c:pt idx="5">
                  <c:v>0.91436999696553234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A5-524A-8C56-3DE7FBBC69F4}"/>
            </c:ext>
          </c:extLst>
        </c:ser>
        <c:ser>
          <c:idx val="3"/>
          <c:order val="3"/>
          <c:tx>
            <c:strRef>
              <c:f>Sheet1!$J$41</c:f>
              <c:strCache>
                <c:ptCount val="1"/>
                <c:pt idx="0">
                  <c:v>pkw(15), bus(100), bike(20), mbike(380)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Sheet1!$J$42:$J$47</c:f>
              <c:numCache>
                <c:formatCode>General</c:formatCode>
                <c:ptCount val="6"/>
                <c:pt idx="0">
                  <c:v>1</c:v>
                </c:pt>
                <c:pt idx="1">
                  <c:v>0.80400901068404085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9A5-524A-8C56-3DE7FBBC69F4}"/>
            </c:ext>
          </c:extLst>
        </c:ser>
        <c:ser>
          <c:idx val="4"/>
          <c:order val="4"/>
          <c:tx>
            <c:strRef>
              <c:f>Sheet1!$K$41</c:f>
              <c:strCache>
                <c:ptCount val="1"/>
                <c:pt idx="0">
                  <c:v>pkw(380), bus(100), bike(20), mbike(15)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Sheet1!$A$42:$A$47</c:f>
              <c:strCache>
                <c:ptCount val="6"/>
                <c:pt idx="0">
                  <c:v>CO2 (mg)</c:v>
                </c:pt>
                <c:pt idx="1">
                  <c:v>CO (mg)</c:v>
                </c:pt>
                <c:pt idx="2">
                  <c:v>HC (mg)</c:v>
                </c:pt>
                <c:pt idx="3">
                  <c:v>NOx (mg)</c:v>
                </c:pt>
                <c:pt idx="4">
                  <c:v>PMx (mg)</c:v>
                </c:pt>
                <c:pt idx="5">
                  <c:v>Fuel (mg)</c:v>
                </c:pt>
              </c:strCache>
            </c:strRef>
          </c:cat>
          <c:val>
            <c:numRef>
              <c:f>Sheet1!$K$42:$K$47</c:f>
              <c:numCache>
                <c:formatCode>General</c:formatCode>
                <c:ptCount val="6"/>
                <c:pt idx="0">
                  <c:v>0.96172302524559439</c:v>
                </c:pt>
                <c:pt idx="1">
                  <c:v>0.98026182652280369</c:v>
                </c:pt>
                <c:pt idx="2">
                  <c:v>0.90554586037004536</c:v>
                </c:pt>
                <c:pt idx="3">
                  <c:v>0.90686616179116064</c:v>
                </c:pt>
                <c:pt idx="4">
                  <c:v>0.87878366971888922</c:v>
                </c:pt>
                <c:pt idx="5">
                  <c:v>0.9619304082707445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9A5-524A-8C56-3DE7FBBC69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8580783"/>
        <c:axId val="1028582495"/>
      </c:barChart>
      <c:catAx>
        <c:axId val="1028580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582495"/>
        <c:crosses val="autoZero"/>
        <c:auto val="1"/>
        <c:lblAlgn val="ctr"/>
        <c:lblOffset val="100"/>
        <c:noMultiLvlLbl val="0"/>
      </c:catAx>
      <c:valAx>
        <c:axId val="1028582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8580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814D0-871B-CF95-4302-07CDFC76C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E0CD0-1824-ABFA-1757-9C85B79AA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154F1-504E-1B93-33ED-75754D13A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16695-7B80-4266-7867-6F81A1F0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F22D0-1A12-FDF5-3BE0-5CC86E41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60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526F-FEA9-8322-DC1C-13CB8CAF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525A2-DB1B-A3AE-A010-BA4D52D5F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88434-F9C7-9932-5796-FBDD258CC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47D28-CFFE-42AF-2A24-159982C5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852F0-2733-5214-A44C-6E327753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87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DC8D8-1248-5B41-7DE7-C98B41D2B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53ACD-E0FF-8848-3D94-30B10954E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6B4D-4C54-C432-1973-DEB26984F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0D097-4F97-7810-566D-8B66A872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171C-B730-E11B-B19A-CC6B02FD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23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20B3-76BA-679A-7585-AF91517C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25F5-3BFC-AA4E-997F-3B4CB7CCE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4BAB-8F3A-9DF1-E0E6-B1B82281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92C49-E094-D591-B416-73DD536E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4DC1-C944-24F0-7CC7-9548C73D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196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5C34-A6F4-16B2-579A-98DF39DF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5577B-8DDF-9117-9558-608FB2392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459AB-B4A8-850C-E31D-E928754C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75563-F84B-DEDF-7CD0-264E8296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396F1-2E0F-9482-F353-11A603F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9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AC0E-87F4-81E0-E954-2CAC5413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01FDB-E1B8-7C15-92AF-AF5DECFDE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8B921-07C5-F3D0-D594-5675F078C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10EC5-DB3E-DAD2-1D86-22F32527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9E263-CF17-5473-7838-0EFA8A317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9731F-578E-8BC9-C8AA-0FA16EDE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8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9A98-5EA7-BBB6-A1CD-F53A8EDB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D41B8-BE8F-ED5B-DD5E-A4883100B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AC04A-47E7-51EA-43BA-E4DA85F59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15FAB9-9B43-F280-6932-8F433516B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49D80-F74B-78B3-E7A3-62C9A2FEC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610A1-3579-7CB6-DED5-2D4020C1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2A5F68-4B34-5368-8218-DC0E3732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7DA000-12CB-7D66-E79A-56332044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05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B771-5BE2-DA6A-1E51-6C75C95C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572D4-7C6A-8A4D-2B04-0A8D37691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D3F2C-10FA-E05B-4611-6F34BEB5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89F2E-7BB4-90CB-1634-7B406ACB1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96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224B15-9745-188C-BCF6-BC2D7BB2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A114E-4C83-7708-CD2F-29FD4C432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ED13-91C1-15BC-2E49-DB1356DB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695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79B9-8151-2343-EAF5-B30D8332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3107-CAA0-3FA4-71E8-E6A8227DC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3CFBD-CE58-D74E-5117-F92FD1ABB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A23F8-BD3C-4270-146C-F7DF9DF9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81DB2-3545-BBC3-C760-CB53991F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8129E-1D08-21C4-B9A9-4D60AEECF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91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3F4C-6C31-4F37-976E-7F626422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97853D-F7A6-B5C0-102C-267F9A9AC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9F7DF-6A85-8348-3BD4-315511383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C2777-E1C9-E8AE-66E5-45AF66B77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C07EA-BCF2-80EA-B468-96DE69164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1143A-0BF8-686F-9811-E1509C4B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045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78853-E1C9-06DD-4A09-FAED69503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40165-3E2B-3D75-56C3-09F6FD0F8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237BD-BDE1-F84F-6C22-3713B4816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B79CEC-7610-D448-83C5-DFBCE490DFAF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920D0-CA2F-8623-CC8B-D766B94D1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AE94E-B871-CF7C-B660-A429532EB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84AB00-AD5B-AB4D-B2FA-CC30F3B5E5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25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9762-2AB3-8253-1084-F6C49A6DC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SUMO Simulation (a quick review)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41721-231E-D0A2-D898-F5B70AFDD6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Byron Mason</a:t>
            </a:r>
          </a:p>
        </p:txBody>
      </p:sp>
    </p:spTree>
    <p:extLst>
      <p:ext uri="{BB962C8B-B14F-4D97-AF65-F5344CB8AC3E}">
        <p14:creationId xmlns:p14="http://schemas.microsoft.com/office/powerpoint/2010/main" val="3435489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A9C7-55BA-B095-577A-014593E0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 – Changing fleet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4D2C2-C263-E880-233C-AFC79480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 of vehicles in each class for each flow was changed whilst keeping the total number of vehicles the same.</a:t>
            </a:r>
          </a:p>
          <a:p>
            <a:r>
              <a:rPr lang="en-GB" dirty="0"/>
              <a:t>No right turn on red was enforced</a:t>
            </a:r>
          </a:p>
          <a:p>
            <a:endParaRPr lang="en-GB" dirty="0"/>
          </a:p>
          <a:p>
            <a:pPr lvl="1"/>
            <a:r>
              <a:rPr lang="en-GB" dirty="0"/>
              <a:t>Run 1: </a:t>
            </a:r>
            <a:r>
              <a:rPr lang="en-GB" dirty="0" err="1"/>
              <a:t>pkw</a:t>
            </a:r>
            <a:r>
              <a:rPr lang="en-GB" dirty="0"/>
              <a:t> (5), bus (20), bike (10), scooter (480)</a:t>
            </a:r>
          </a:p>
          <a:p>
            <a:pPr lvl="1"/>
            <a:r>
              <a:rPr lang="en-GB" dirty="0"/>
              <a:t>Run 2: </a:t>
            </a:r>
            <a:r>
              <a:rPr lang="en-GB" dirty="0" err="1"/>
              <a:t>pkw</a:t>
            </a:r>
            <a:r>
              <a:rPr lang="en-GB" dirty="0"/>
              <a:t> (100), bus (25), bike (10), scooter (380)</a:t>
            </a:r>
          </a:p>
          <a:p>
            <a:pPr lvl="1"/>
            <a:r>
              <a:rPr lang="en-GB" dirty="0"/>
              <a:t>Run 3: </a:t>
            </a:r>
            <a:r>
              <a:rPr lang="en-GB" dirty="0" err="1"/>
              <a:t>pkw</a:t>
            </a:r>
            <a:r>
              <a:rPr lang="en-GB" dirty="0"/>
              <a:t> (15), bus (100), bike (20), scooter (380)</a:t>
            </a:r>
          </a:p>
          <a:p>
            <a:pPr lvl="1"/>
            <a:r>
              <a:rPr lang="en-GB" dirty="0"/>
              <a:t>Run 4: </a:t>
            </a:r>
            <a:r>
              <a:rPr lang="en-GB" dirty="0" err="1"/>
              <a:t>pkw</a:t>
            </a:r>
            <a:r>
              <a:rPr lang="en-GB" dirty="0"/>
              <a:t> (380), bus (100), bike (20), scooter (15)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56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B1F0-100E-DA50-3122-2A040BBC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0515600" cy="1325563"/>
          </a:xfrm>
        </p:spPr>
        <p:txBody>
          <a:bodyPr/>
          <a:lstStyle/>
          <a:p>
            <a:r>
              <a:rPr lang="en-GB" dirty="0"/>
              <a:t>Simulation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5E044-18F4-E0C8-6306-442E6F66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8543"/>
            <a:ext cx="10515600" cy="57141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Interesting results since </a:t>
            </a:r>
            <a:r>
              <a:rPr lang="en-GB" dirty="0" err="1"/>
              <a:t>pkw</a:t>
            </a:r>
            <a:r>
              <a:rPr lang="en-GB" dirty="0"/>
              <a:t>(5), bus(1), bike(10), </a:t>
            </a:r>
            <a:r>
              <a:rPr lang="en-GB" dirty="0" err="1"/>
              <a:t>mbike</a:t>
            </a:r>
            <a:r>
              <a:rPr lang="en-GB" dirty="0"/>
              <a:t>(500) shows significantly lower emissions across all species (this was the case presented previously)</a:t>
            </a:r>
          </a:p>
          <a:p>
            <a:endParaRPr lang="en-GB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0FFA71F-6D98-E474-1361-8A993A3323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619643"/>
              </p:ext>
            </p:extLst>
          </p:nvPr>
        </p:nvGraphicFramePr>
        <p:xfrm>
          <a:off x="2553787" y="1164925"/>
          <a:ext cx="6800278" cy="4299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200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81A77-A89E-1172-8396-21E7576E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pic>
        <p:nvPicPr>
          <p:cNvPr id="5" name="sumo_2.mov">
            <a:hlinkClick r:id="" action="ppaction://media"/>
            <a:extLst>
              <a:ext uri="{FF2B5EF4-FFF2-40B4-BE49-F238E27FC236}">
                <a16:creationId xmlns:a16="http://schemas.microsoft.com/office/drawing/2014/main" id="{0DE9CB46-0489-B7FA-AD75-4CEE750814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1912" y="1690688"/>
            <a:ext cx="7842758" cy="45313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48B6B-D5FB-25B1-6984-6900E2B9D856}"/>
              </a:ext>
            </a:extLst>
          </p:cNvPr>
          <p:cNvSpPr txBox="1"/>
          <p:nvPr/>
        </p:nvSpPr>
        <p:spPr>
          <a:xfrm>
            <a:off x="3800641" y="6037393"/>
            <a:ext cx="432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pkw</a:t>
            </a:r>
            <a:r>
              <a:rPr lang="en-GB" dirty="0"/>
              <a:t> (15), bus (100), bike (20), </a:t>
            </a:r>
            <a:r>
              <a:rPr lang="en-GB" dirty="0" err="1"/>
              <a:t>mbike</a:t>
            </a:r>
            <a:r>
              <a:rPr lang="en-GB" dirty="0"/>
              <a:t> (380) </a:t>
            </a:r>
          </a:p>
        </p:txBody>
      </p:sp>
    </p:spTree>
    <p:extLst>
      <p:ext uri="{BB962C8B-B14F-4D97-AF65-F5344CB8AC3E}">
        <p14:creationId xmlns:p14="http://schemas.microsoft.com/office/powerpoint/2010/main" val="6559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57FC-E339-2F4A-990E-DB0EA1609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F60B2-208C-BD19-8307-EF4C20DF6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Simulation shows sensitivity to fleet composition and turn rules which is a good start</a:t>
            </a:r>
          </a:p>
          <a:p>
            <a:r>
              <a:rPr lang="en-GB" dirty="0"/>
              <a:t>The magnitude of the difference appears significant however some further validation of expected emissions levels should be investigated</a:t>
            </a:r>
          </a:p>
          <a:p>
            <a:r>
              <a:rPr lang="en-GB" dirty="0"/>
              <a:t>Results obtained for fleet composition study are unexpected in that the first run shows significantly lower emissions which should be investigated.  This could be due to low bus numbers. 1 in the first run compared with 20, 25, 100, 100 in subsequent runs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543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2357-6AF1-A0F8-5F72-3681775C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7587-92D1-35ED-57DE-68A13D2C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Parameters of scooter vehicle class were changed to reflect Vietnamese driving style but this is currently not based on any observational data and likely therefore not a true reflection.  Lane discipline behaviour for example doesn’t appear correct.</a:t>
            </a:r>
          </a:p>
          <a:p>
            <a:r>
              <a:rPr lang="en-GB" dirty="0"/>
              <a:t>Simulation is quick to run through GUI but automation will help speed things up.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54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BFD6-1C00-36BB-B4CC-316BBA46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74F9F-B937-518F-4792-2A62CD2BF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Need to develop code to automate simulation and results acquisition / processing. </a:t>
            </a:r>
          </a:p>
          <a:p>
            <a:r>
              <a:rPr lang="en-GB" dirty="0"/>
              <a:t>Should also consider interface with MBC for simulation parameter setting and importing of simulation results for model creation.</a:t>
            </a:r>
          </a:p>
          <a:p>
            <a:r>
              <a:rPr lang="en-GB" dirty="0"/>
              <a:t>Vietnamese driving behaviour needs to be considered and characterised in the simulation</a:t>
            </a:r>
          </a:p>
          <a:p>
            <a:r>
              <a:rPr lang="en-GB" dirty="0"/>
              <a:t>Emissions classes selected for vehicles should be based on some level of fact</a:t>
            </a:r>
          </a:p>
          <a:p>
            <a:r>
              <a:rPr lang="en-GB" dirty="0"/>
              <a:t>Need to incorporate some measure of how traffic is affected (beyond emissions) by input factors e.g. wait time</a:t>
            </a:r>
          </a:p>
          <a:p>
            <a:r>
              <a:rPr lang="en-GB" dirty="0"/>
              <a:t>Traffic flow rates and fleet composition needs to be considered</a:t>
            </a:r>
          </a:p>
          <a:p>
            <a:r>
              <a:rPr lang="en-GB" dirty="0"/>
              <a:t>It is not clear how SUM places the different vehicles in the simulation and this should be investigated</a:t>
            </a:r>
          </a:p>
        </p:txBody>
      </p:sp>
    </p:spTree>
    <p:extLst>
      <p:ext uri="{BB962C8B-B14F-4D97-AF65-F5344CB8AC3E}">
        <p14:creationId xmlns:p14="http://schemas.microsoft.com/office/powerpoint/2010/main" val="272581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6ECE-3AEB-A272-B813-FA981684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8A3EC-5673-AC09-D9F7-B7847825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simple T junction is a good starting example, but work should begin on characterising a real junction since behaviour is likely to be more complex</a:t>
            </a:r>
          </a:p>
          <a:p>
            <a:r>
              <a:rPr lang="en-GB" dirty="0"/>
              <a:t>Fleet composition at real junction should be based on available evidence (or observation)</a:t>
            </a:r>
          </a:p>
          <a:p>
            <a:r>
              <a:rPr lang="en-GB" dirty="0"/>
              <a:t>Need to consider which factors to include in screening experiment</a:t>
            </a:r>
          </a:p>
        </p:txBody>
      </p:sp>
    </p:spTree>
    <p:extLst>
      <p:ext uri="{BB962C8B-B14F-4D97-AF65-F5344CB8AC3E}">
        <p14:creationId xmlns:p14="http://schemas.microsoft.com/office/powerpoint/2010/main" val="398755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E5F1-766D-168E-1533-D92228C26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676F8-8DB0-5873-E9CF-D64ACE16E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Simple T junction</a:t>
            </a:r>
          </a:p>
          <a:p>
            <a:pPr lvl="1"/>
            <a:r>
              <a:rPr lang="en-GB" dirty="0"/>
              <a:t>No right turn on red</a:t>
            </a:r>
          </a:p>
          <a:p>
            <a:pPr lvl="1"/>
            <a:r>
              <a:rPr lang="en-GB" dirty="0"/>
              <a:t>Right turn on red</a:t>
            </a:r>
          </a:p>
          <a:p>
            <a:r>
              <a:rPr lang="en-GB" dirty="0"/>
              <a:t>Four vehicle types</a:t>
            </a:r>
          </a:p>
          <a:p>
            <a:pPr lvl="1"/>
            <a:r>
              <a:rPr lang="en-GB" dirty="0" err="1"/>
              <a:t>pkw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bus </a:t>
            </a:r>
          </a:p>
          <a:p>
            <a:pPr lvl="1"/>
            <a:r>
              <a:rPr lang="en-GB" dirty="0"/>
              <a:t>bike </a:t>
            </a:r>
          </a:p>
          <a:p>
            <a:pPr lvl="1"/>
            <a:r>
              <a:rPr lang="en-GB" dirty="0"/>
              <a:t>scooter </a:t>
            </a:r>
          </a:p>
          <a:p>
            <a:r>
              <a:rPr lang="en-GB" dirty="0"/>
              <a:t>Traffic flows</a:t>
            </a:r>
          </a:p>
          <a:p>
            <a:pPr lvl="1"/>
            <a:r>
              <a:rPr lang="en-GB" dirty="0"/>
              <a:t>L15 to L13 and L18</a:t>
            </a:r>
          </a:p>
          <a:p>
            <a:pPr lvl="1"/>
            <a:r>
              <a:rPr lang="en-GB" dirty="0"/>
              <a:t>L14 to L16 and L18</a:t>
            </a:r>
          </a:p>
          <a:p>
            <a:pPr lvl="1"/>
            <a:r>
              <a:rPr lang="en-GB" dirty="0"/>
              <a:t>L17 to L13 and L16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A7CF2-CDCF-69ED-E847-43C5983E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145" y="1825625"/>
            <a:ext cx="5529455" cy="351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E3B42D-FEFB-CD68-D8B6-55E7C337DAAF}"/>
              </a:ext>
            </a:extLst>
          </p:cNvPr>
          <p:cNvSpPr txBox="1"/>
          <p:nvPr/>
        </p:nvSpPr>
        <p:spPr>
          <a:xfrm>
            <a:off x="8033657" y="145629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7272C-0F58-9B2E-823F-F427DFBB36B7}"/>
              </a:ext>
            </a:extLst>
          </p:cNvPr>
          <p:cNvSpPr txBox="1"/>
          <p:nvPr/>
        </p:nvSpPr>
        <p:spPr>
          <a:xfrm>
            <a:off x="5211598" y="324433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CFCA0-69D2-95F1-89B9-1686B2DCBA51}"/>
              </a:ext>
            </a:extLst>
          </p:cNvPr>
          <p:cNvSpPr txBox="1"/>
          <p:nvPr/>
        </p:nvSpPr>
        <p:spPr>
          <a:xfrm>
            <a:off x="11560402" y="413696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ECC7E-87A8-24DB-A851-8320BFF86BE9}"/>
              </a:ext>
            </a:extLst>
          </p:cNvPr>
          <p:cNvSpPr txBox="1"/>
          <p:nvPr/>
        </p:nvSpPr>
        <p:spPr>
          <a:xfrm>
            <a:off x="5178941" y="413696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2C37A-704D-A1A9-7C32-49D85199066A}"/>
              </a:ext>
            </a:extLst>
          </p:cNvPr>
          <p:cNvSpPr txBox="1"/>
          <p:nvPr/>
        </p:nvSpPr>
        <p:spPr>
          <a:xfrm>
            <a:off x="8923626" y="144579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A0782-7FA2-2F9E-93D7-7DB313384C5D}"/>
              </a:ext>
            </a:extLst>
          </p:cNvPr>
          <p:cNvSpPr txBox="1"/>
          <p:nvPr/>
        </p:nvSpPr>
        <p:spPr>
          <a:xfrm>
            <a:off x="11560402" y="324433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L17</a:t>
            </a:r>
          </a:p>
        </p:txBody>
      </p:sp>
    </p:spTree>
    <p:extLst>
      <p:ext uri="{BB962C8B-B14F-4D97-AF65-F5344CB8AC3E}">
        <p14:creationId xmlns:p14="http://schemas.microsoft.com/office/powerpoint/2010/main" val="107565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E244-FEEE-78CC-6180-1288F712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A4DF9-853E-4CD0-056A-538D9B74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Vehicles are defined as follows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7334D-CE04-3EA1-1CCF-97C5C7F1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481182"/>
            <a:ext cx="9448346" cy="36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4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AEDE-AA12-5595-77C7-A64D2F6D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F7EE7-9487-0FEA-C214-6195C4D57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Routes are defined as follows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734A4-4470-D808-7D95-C973DDAE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9" y="2562354"/>
            <a:ext cx="10739437" cy="361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FD0C-A23A-5E21-600B-32ED38CC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4D4C-D4D7-8D2C-2712-343B177FE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For each flow the number of vehicles is</a:t>
            </a:r>
          </a:p>
          <a:p>
            <a:pPr lvl="1"/>
            <a:r>
              <a:rPr lang="en-GB" dirty="0" err="1"/>
              <a:t>pkw</a:t>
            </a:r>
            <a:r>
              <a:rPr lang="en-GB" dirty="0"/>
              <a:t> (5)</a:t>
            </a:r>
          </a:p>
          <a:p>
            <a:pPr lvl="1"/>
            <a:r>
              <a:rPr lang="en-GB" dirty="0"/>
              <a:t>bus (1)</a:t>
            </a:r>
          </a:p>
          <a:p>
            <a:pPr lvl="1"/>
            <a:r>
              <a:rPr lang="en-GB" dirty="0"/>
              <a:t>bike (10)</a:t>
            </a:r>
          </a:p>
          <a:p>
            <a:pPr lvl="1"/>
            <a:r>
              <a:rPr lang="en-GB" dirty="0"/>
              <a:t>scooter (500)</a:t>
            </a:r>
          </a:p>
          <a:p>
            <a:r>
              <a:rPr lang="en-GB" dirty="0"/>
              <a:t>Simulation is run for 600 seconds</a:t>
            </a:r>
          </a:p>
          <a:p>
            <a:r>
              <a:rPr lang="en-GB" dirty="0"/>
              <a:t>Emissions model is used to output CO2, CO, HC, NOx, </a:t>
            </a:r>
            <a:r>
              <a:rPr lang="en-GB" dirty="0" err="1"/>
              <a:t>PMx</a:t>
            </a:r>
            <a:r>
              <a:rPr lang="en-GB" dirty="0"/>
              <a:t> and fuel consumption at every timestep (HBEFA3, HBEFA4)</a:t>
            </a:r>
          </a:p>
          <a:p>
            <a:r>
              <a:rPr lang="en-GB" dirty="0"/>
              <a:t>Python script is used to add all of the emissions across all of the vehicles</a:t>
            </a:r>
          </a:p>
          <a:p>
            <a:r>
              <a:rPr lang="en-GB" dirty="0"/>
              <a:t>Note emissions output from bike is 0.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017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2EBD-9763-5E80-C387-64297063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 - Right turn on 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FFF6A-FB20-3620-29FA-808A7B851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CO2 (mg) - 79153877</a:t>
            </a:r>
          </a:p>
          <a:p>
            <a:r>
              <a:rPr lang="en-GB" dirty="0"/>
              <a:t>CO (mg) - 890638</a:t>
            </a:r>
          </a:p>
          <a:p>
            <a:r>
              <a:rPr lang="en-GB" dirty="0"/>
              <a:t>HC (mg) - 56037</a:t>
            </a:r>
          </a:p>
          <a:p>
            <a:r>
              <a:rPr lang="en-GB" dirty="0"/>
              <a:t>Nox (mg) - 149915</a:t>
            </a:r>
          </a:p>
          <a:p>
            <a:r>
              <a:rPr lang="en-GB" dirty="0" err="1"/>
              <a:t>PMx</a:t>
            </a:r>
            <a:r>
              <a:rPr lang="en-GB" dirty="0"/>
              <a:t> (mg) - 32182</a:t>
            </a:r>
          </a:p>
          <a:p>
            <a:r>
              <a:rPr lang="en-GB" dirty="0"/>
              <a:t>Fuel (mg) - 25483976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CB632-474C-4198-9D9F-903F161A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475" y="2486025"/>
            <a:ext cx="6373181" cy="38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3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D4C6-2A31-96B6-BD18-BE48AC482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 - No right turn on 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463C5-8AE4-64A8-9446-EF90302F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CO2 (mg) - 81354980</a:t>
            </a:r>
          </a:p>
          <a:p>
            <a:r>
              <a:rPr lang="en-GB" dirty="0"/>
              <a:t>CO (mg) - 915166</a:t>
            </a:r>
          </a:p>
          <a:p>
            <a:r>
              <a:rPr lang="en-GB" dirty="0"/>
              <a:t>HC (mg) - 55975</a:t>
            </a:r>
          </a:p>
          <a:p>
            <a:r>
              <a:rPr lang="en-GB" dirty="0"/>
              <a:t>NOx (mg) - 153109</a:t>
            </a:r>
          </a:p>
          <a:p>
            <a:r>
              <a:rPr lang="en-GB" dirty="0" err="1"/>
              <a:t>PMx</a:t>
            </a:r>
            <a:r>
              <a:rPr lang="en-GB" dirty="0"/>
              <a:t> (mg) - 33939</a:t>
            </a:r>
          </a:p>
          <a:p>
            <a:r>
              <a:rPr lang="en-GB" dirty="0"/>
              <a:t>Fuel (mg) - 26192613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574EB-E15D-0B6B-91BA-254B6D9D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46" y="1825624"/>
            <a:ext cx="5522524" cy="45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90EC-4D1F-68A7-EFC4-250693BF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</a:t>
            </a:r>
          </a:p>
        </p:txBody>
      </p:sp>
      <p:pic>
        <p:nvPicPr>
          <p:cNvPr id="4" name="Screen Recording 2025-02-25 at 12.48.57.mov">
            <a:hlinkClick r:id="" action="ppaction://media"/>
            <a:extLst>
              <a:ext uri="{FF2B5EF4-FFF2-40B4-BE49-F238E27FC236}">
                <a16:creationId xmlns:a16="http://schemas.microsoft.com/office/drawing/2014/main" id="{B90A9289-BF0A-F0D8-942B-45F2B7D4CB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2366" y="1944055"/>
            <a:ext cx="8507268" cy="49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4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7D4D-C068-6A1D-5D08-DA1AFEE8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Simulation Results -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0CAA-44F0-2407-DFEB-74841D78A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6285"/>
            <a:ext cx="10515600" cy="1060677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Results show up to 5% difference due to change in turn rules (</a:t>
            </a:r>
            <a:r>
              <a:rPr lang="en-GB" dirty="0" err="1"/>
              <a:t>PMx</a:t>
            </a:r>
            <a:r>
              <a:rPr lang="en-GB" dirty="0"/>
              <a:t>)</a:t>
            </a:r>
          </a:p>
          <a:p>
            <a:r>
              <a:rPr lang="en-GB" dirty="0"/>
              <a:t>Results normalised due to large difference in magnitude across emissions species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ADFD294-5020-93BF-9B51-8C8207B298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9395037"/>
              </p:ext>
            </p:extLst>
          </p:nvPr>
        </p:nvGraphicFramePr>
        <p:xfrm>
          <a:off x="2130457" y="1432873"/>
          <a:ext cx="6674177" cy="345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0847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b52b3a1-dbcb-41fb-a452-370cf542753f}" enabled="1" method="Privileged" siteId="{d1323671-cdbe-4417-b4d4-bdb24b51316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738</Words>
  <Application>Microsoft Macintosh PowerPoint</Application>
  <PresentationFormat>Widescreen</PresentationFormat>
  <Paragraphs>88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SUMO Simulation (a quick review)</vt:lpstr>
      <vt:lpstr>Setup</vt:lpstr>
      <vt:lpstr>Setup</vt:lpstr>
      <vt:lpstr>Setup </vt:lpstr>
      <vt:lpstr>Setup</vt:lpstr>
      <vt:lpstr>Simulation Results - Right turn on red</vt:lpstr>
      <vt:lpstr>Simulation Results - No right turn on red</vt:lpstr>
      <vt:lpstr>Simulation Results</vt:lpstr>
      <vt:lpstr>Simulation Results - Comparison</vt:lpstr>
      <vt:lpstr>Simulation Results – Changing fleet composition</vt:lpstr>
      <vt:lpstr>Simulation Results</vt:lpstr>
      <vt:lpstr>Simulation Results</vt:lpstr>
      <vt:lpstr>Observations</vt:lpstr>
      <vt:lpstr>Observations</vt:lpstr>
      <vt:lpstr>Future Work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Byron Mason</dc:creator>
  <cp:lastModifiedBy>Byron Mason</cp:lastModifiedBy>
  <cp:revision>3</cp:revision>
  <dcterms:created xsi:type="dcterms:W3CDTF">2025-02-25T03:18:53Z</dcterms:created>
  <dcterms:modified xsi:type="dcterms:W3CDTF">2025-03-11T02:26:06Z</dcterms:modified>
</cp:coreProperties>
</file>